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9" r:id="rId5"/>
    <p:sldId id="306" r:id="rId6"/>
    <p:sldId id="311" r:id="rId7"/>
    <p:sldId id="296" r:id="rId8"/>
    <p:sldId id="287" r:id="rId9"/>
    <p:sldId id="268" r:id="rId10"/>
    <p:sldId id="304" r:id="rId11"/>
    <p:sldId id="312" r:id="rId12"/>
    <p:sldId id="305" r:id="rId13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24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C2AC3A-0042-4D1C-948F-3445CC1E0CB5}" type="datetime1">
              <a:rPr lang="es-MX" smtClean="0"/>
              <a:t>17/06/2025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E7133-32FC-417C-81BD-89C13675E75D}" type="datetime1">
              <a:rPr lang="es-MX" smtClean="0"/>
              <a:pPr/>
              <a:t>17/06/2025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738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546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829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9574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9613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E987A-2CBF-26BA-D0A3-B9D4B8BB2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D31FF43-E622-07C0-6E59-736F4783D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6225B5-90A5-C0EE-80A2-E8F5B426D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6B851E-B5DA-7050-EA6D-64ADFA425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309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489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8" descr="fotografía de una hoja de palmera sobre fo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sgos y 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44" descr="Fotografía de hojas de palme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8" descr="fotografía del teclado de un portátil rodeado de 2 hojas de palm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s cl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 descr="fotografía de primer plano de hoj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 d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Fotografía de hojas de palme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7" name="Marcador de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21" name="Marcador de posición de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s-MX" noProof="0"/>
              <a:t>Haz clic en el icono para agregar un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fotografía de primer plan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conteni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5" name="Marcador de posición de conteni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7" name="Marcador de posición de conteni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6" name="Marcador de posición de conteni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 de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es-MX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64" name="Marcador de posición de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33" name="Marcador de fech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34" name="Marcador de pie de página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Auditoria de la </a:t>
            </a:r>
            <a:r>
              <a:rPr lang="es-MX" dirty="0" err="1"/>
              <a:t>informacion</a:t>
            </a:r>
            <a:endParaRPr lang="es-MX" dirty="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Autofit/>
          </a:bodyPr>
          <a:lstStyle/>
          <a:p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Título: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Auditoría de la Nube</a:t>
            </a:r>
            <a:b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Subtítulo: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Evaluación de servicios y entornos en la computación en la nube</a:t>
            </a:r>
            <a:b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Tu nombre: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Ramirez Gonzalez Jonathan Alejandro</a:t>
            </a:r>
          </a:p>
        </p:txBody>
      </p:sp>
      <p:pic>
        <p:nvPicPr>
          <p:cNvPr id="16" name="Marcador de posición de imagen 15" descr="fotografía de 2 hombres dibujando un grafo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622612"/>
            <a:ext cx="4087368" cy="1047436"/>
          </a:xfrm>
        </p:spPr>
        <p:txBody>
          <a:bodyPr rtlCol="0">
            <a:normAutofit fontScale="90000"/>
          </a:bodyPr>
          <a:lstStyle/>
          <a:p>
            <a:r>
              <a:rPr lang="es-MX" dirty="0"/>
              <a:t>¿Qué es la computación en la nube?</a:t>
            </a:r>
          </a:p>
        </p:txBody>
      </p:sp>
      <p:pic>
        <p:nvPicPr>
          <p:cNvPr id="17" name="Marcador de posición de imagen 16" descr="Miembro del equipo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MX" smtClean="0"/>
              <a:pPr/>
              <a:t>2</a:t>
            </a:fld>
            <a:endParaRPr lang="es-MX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87D2A3B-A2ED-74AB-7302-8AD4CE5643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675" y="3394242"/>
            <a:ext cx="448872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 la entrega de servicios informáticos como: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Servidores, almacenamiento, bases de datos, redes, software,</a:t>
            </a:r>
            <a:b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análisis y más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accede a través de </a:t>
            </a:r>
            <a:r>
              <a:rPr kumimoji="0" lang="es-MX" altLang="es-MX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Internet</a:t>
            </a:r>
            <a:endParaRPr kumimoji="0" lang="es-MX" altLang="es-MX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Permite escalabilidad, flexibilidad y reducción de costos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r>
              <a:rPr lang="es-MX" dirty="0"/>
              <a:t>¿Qué es una auditoría de la nube?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dirty="0"/>
              <a:t>Es una </a:t>
            </a:r>
            <a:r>
              <a:rPr lang="es-MX" b="1" dirty="0"/>
              <a:t>evaluación</a:t>
            </a:r>
            <a:r>
              <a:rPr lang="es-MX" dirty="0"/>
              <a:t> del entorno de computación en la nube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r>
              <a:rPr lang="es-MX" dirty="0"/>
              <a:t>Se basa en </a:t>
            </a:r>
            <a:r>
              <a:rPr lang="es-MX" b="1" dirty="0"/>
              <a:t>controles específicos y mejores prácticas</a:t>
            </a:r>
            <a:endParaRPr lang="es-MX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/>
              <a:t>Identifica problemas 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Rendimiento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Seguridad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Cumplimiento normativo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Configuración, entre otros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3</a:t>
            </a:fld>
            <a:endParaRPr lang="es-MX"/>
          </a:p>
        </p:txBody>
      </p:sp>
      <p:pic>
        <p:nvPicPr>
          <p:cNvPr id="25" name="Gráfico 24" descr="Esquema de herramientas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áfico 26" descr="Contorno de un gráfico de barras con tendencia ascendent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áfico 28" descr="Contorno de dinero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r>
              <a:rPr lang="es-MX" dirty="0"/>
              <a:t>Modelos de servicio en la nube </a:t>
            </a:r>
          </a:p>
        </p:txBody>
      </p:sp>
      <p:sp>
        <p:nvSpPr>
          <p:cNvPr id="40" name="Marcador de contenido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 rtlCol="0"/>
          <a:lstStyle/>
          <a:p>
            <a:r>
              <a:rPr lang="es-MX" dirty="0"/>
              <a:t>Infraestructura como servicio (IaaS)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4</a:t>
            </a:fld>
            <a:endParaRPr lang="es-MX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F5B7126-A890-8FB4-F68B-1477617F44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7183" y="3341780"/>
            <a:ext cx="411480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Recursos TI virtualizados por Internet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Características: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Escalabilidad flexible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 total de la infraestructura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Pago por uso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Ejemplos: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Amazon Web </a:t>
            </a:r>
            <a:r>
              <a:rPr kumimoji="0" lang="es-MX" altLang="es-MX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Services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Google Cloud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Fotografía de una planta junto a un sofá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ítulo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011" y="1143000"/>
            <a:ext cx="6502651" cy="4572000"/>
          </a:xfrm>
        </p:spPr>
        <p:txBody>
          <a:bodyPr rtlCol="0"/>
          <a:lstStyle/>
          <a:p>
            <a:r>
              <a:rPr lang="es-MX" b="1" dirty="0"/>
              <a:t>Plataforma como servicio (PaaS)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5</a:t>
            </a:fld>
            <a:endParaRPr lang="es-MX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2C5A4B-4818-3B8F-8580-7D5F3B4CE8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2962275"/>
            <a:ext cx="4416425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Plataforma para crear, probar y desplegar aplicaciones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Características: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Entorno de desarrollo completo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Herramientas integradas para gestión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 la colaboración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Ejemplos: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Apps, Hero Up</a:t>
            </a:r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6553200" cy="640080"/>
          </a:xfrm>
        </p:spPr>
        <p:txBody>
          <a:bodyPr rtlCol="0">
            <a:noAutofit/>
          </a:bodyPr>
          <a:lstStyle/>
          <a:p>
            <a:r>
              <a:rPr lang="es-MX" dirty="0"/>
              <a:t>Software como servicio (SaaS)</a:t>
            </a:r>
          </a:p>
        </p:txBody>
      </p:sp>
      <p:pic>
        <p:nvPicPr>
          <p:cNvPr id="47" name="Marcador de posición de imagen 46" descr="Persona dibujando una línea en un gráfico sobre una pizarra blanca vacía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dirty="0"/>
              <a:t>Aplicaciones accesibles por navegador</a:t>
            </a:r>
          </a:p>
          <a:p>
            <a:r>
              <a:rPr lang="es-MX" b="1" dirty="0"/>
              <a:t>Características:</a:t>
            </a:r>
            <a:endParaRPr lang="es-MX" dirty="0"/>
          </a:p>
          <a:p>
            <a:pPr lvl="1"/>
            <a:r>
              <a:rPr lang="es-MX" dirty="0"/>
              <a:t>No requiere instalación</a:t>
            </a:r>
          </a:p>
          <a:p>
            <a:pPr lvl="1"/>
            <a:r>
              <a:rPr lang="es-MX" dirty="0"/>
              <a:t>Actualizaciones automáticas</a:t>
            </a:r>
          </a:p>
          <a:p>
            <a:pPr lvl="1"/>
            <a:r>
              <a:rPr lang="es-MX" dirty="0"/>
              <a:t>Modelos de suscripción</a:t>
            </a:r>
          </a:p>
          <a:p>
            <a:r>
              <a:rPr lang="es-MX" b="1" dirty="0"/>
              <a:t>Ejemplo:</a:t>
            </a:r>
            <a:r>
              <a:rPr lang="es-MX" dirty="0"/>
              <a:t> Salesforce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  <a:endParaRPr lang="es-MX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rmAutofit fontScale="90000"/>
          </a:bodyPr>
          <a:lstStyle/>
          <a:p>
            <a:r>
              <a:rPr lang="es-MX" dirty="0"/>
              <a:t>Consideraciones especiales de auditoría en la nube</a:t>
            </a:r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935705"/>
            <a:ext cx="4572000" cy="3080084"/>
          </a:xfrm>
        </p:spPr>
        <p:txBody>
          <a:bodyPr rtlCol="0">
            <a:normAutofit/>
          </a:bodyPr>
          <a:lstStyle/>
          <a:p>
            <a:r>
              <a:rPr lang="es-MX" dirty="0"/>
              <a:t>La auditoría en la nube implica desafíos únicos por su naturaleza dinámica y distribuida.</a:t>
            </a:r>
          </a:p>
          <a:p>
            <a:r>
              <a:rPr lang="es-MX" b="1" dirty="0"/>
              <a:t>Áreas clave para los auditores:</a:t>
            </a:r>
            <a:endParaRPr lang="es-MX" dirty="0"/>
          </a:p>
          <a:p>
            <a:pPr lvl="1"/>
            <a:r>
              <a:rPr lang="es-MX" dirty="0"/>
              <a:t>Seguridad de la información</a:t>
            </a:r>
          </a:p>
          <a:p>
            <a:pPr lvl="1"/>
            <a:r>
              <a:rPr lang="es-MX" dirty="0"/>
              <a:t>Cumplimiento normativo</a:t>
            </a:r>
          </a:p>
          <a:p>
            <a:pPr lvl="1"/>
            <a:r>
              <a:rPr lang="es-MX" dirty="0"/>
              <a:t>Gestión de configuración y cambios</a:t>
            </a:r>
          </a:p>
          <a:p>
            <a:pPr lvl="1"/>
            <a:r>
              <a:rPr lang="es-MX" dirty="0"/>
              <a:t>Recuperación ante desastres</a:t>
            </a:r>
          </a:p>
          <a:p>
            <a:pPr lvl="1"/>
            <a:r>
              <a:rPr lang="es-MX" dirty="0"/>
              <a:t>Monitorización y registros (</a:t>
            </a:r>
            <a:r>
              <a:rPr lang="es-MX" dirty="0" err="1"/>
              <a:t>logging</a:t>
            </a:r>
            <a:r>
              <a:rPr lang="es-MX" dirty="0"/>
              <a:t>)</a:t>
            </a:r>
          </a:p>
        </p:txBody>
      </p:sp>
      <p:pic>
        <p:nvPicPr>
          <p:cNvPr id="43" name="Marcador de posición de imagen 42" descr="Fotografía de dos empresarios dibujando un grafo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Marcador de fecha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37" name="Marcador de pie de página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DA59C-902A-CD90-6279-F6CE62E1B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CAEE0-F6B1-55CC-EAA8-2B9C8DE1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rmAutofit/>
          </a:bodyPr>
          <a:lstStyle/>
          <a:p>
            <a:r>
              <a:rPr lang="es-MX" dirty="0"/>
              <a:t>Conclusión</a:t>
            </a:r>
          </a:p>
        </p:txBody>
      </p:sp>
      <p:pic>
        <p:nvPicPr>
          <p:cNvPr id="43" name="Marcador de posición de imagen 42" descr="Fotografía de dos empresarios dibujando un grafo&#10;">
            <a:extLst>
              <a:ext uri="{FF2B5EF4-FFF2-40B4-BE49-F238E27FC236}">
                <a16:creationId xmlns:a16="http://schemas.microsoft.com/office/drawing/2014/main" id="{AF058FD7-7AF3-0EF7-C332-F92BB8963A7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Marcador de fecha 35">
            <a:extLst>
              <a:ext uri="{FF2B5EF4-FFF2-40B4-BE49-F238E27FC236}">
                <a16:creationId xmlns:a16="http://schemas.microsoft.com/office/drawing/2014/main" id="{8AB0869F-05F8-AC27-C43A-1D2BDC2C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37" name="Marcador de pie de página 36">
            <a:extLst>
              <a:ext uri="{FF2B5EF4-FFF2-40B4-BE49-F238E27FC236}">
                <a16:creationId xmlns:a16="http://schemas.microsoft.com/office/drawing/2014/main" id="{C6179DE8-F8E7-C249-5552-DF081E6C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351E6A66-63E5-3437-762A-2B7F820D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8</a:t>
            </a:fld>
            <a:endParaRPr lang="es-MX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059533-3071-877A-7537-6D450663D72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271016" y="2797690"/>
            <a:ext cx="448055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auditoría en la nube permite asegurar la calidad, seguridad y cumplimiento de los servicios </a:t>
            </a:r>
            <a:r>
              <a:rPr kumimoji="0" lang="es-MX" altLang="es-MX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Elegir el modelo adecuado (IaaS, PaaS, SaaS) facilita la gestión eficiente de recursos tecnológicos.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 vital adaptarse a las </a:t>
            </a:r>
            <a:r>
              <a:rPr kumimoji="0" lang="es-MX" altLang="es-MX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nuevas prácticas de auditoría en entornos virtuales</a:t>
            </a:r>
            <a:r>
              <a:rPr kumimoji="0" lang="es-MX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830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es-MX"/>
              <a:t>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5_TF10081922_Win32" id="{3B2B0662-B765-4360-894A-C1626563D5AB}" vid="{D272FEBE-68E8-4502-9627-399E2BEE3F5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{E1554862-B801-485B-8D3E-67E569267831}tf10081922_win32</Template>
  <TotalTime>11</TotalTime>
  <Words>373</Words>
  <Application>Microsoft Office PowerPoint</Application>
  <PresentationFormat>Panorámica</PresentationFormat>
  <Paragraphs>82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Quire Sans Pro Light</vt:lpstr>
      <vt:lpstr>Tisa Offc Serif Pro</vt:lpstr>
      <vt:lpstr>Tema de Office</vt:lpstr>
      <vt:lpstr>Auditoria de la informacion</vt:lpstr>
      <vt:lpstr>¿Qué es la computación en la nube?</vt:lpstr>
      <vt:lpstr>¿Qué es una auditoría de la nube?</vt:lpstr>
      <vt:lpstr>Modelos de servicio en la nube </vt:lpstr>
      <vt:lpstr>Plataforma como servicio (PaaS)</vt:lpstr>
      <vt:lpstr>Software como servicio (SaaS)</vt:lpstr>
      <vt:lpstr>Consideraciones especiales de auditoría en la nube</vt:lpstr>
      <vt:lpstr>Conclusión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Alejandro Ramirez Gonzalez</dc:creator>
  <cp:lastModifiedBy>Jonathan Alejandro Ramirez Gonzalez</cp:lastModifiedBy>
  <cp:revision>1</cp:revision>
  <dcterms:created xsi:type="dcterms:W3CDTF">2025-06-17T14:55:51Z</dcterms:created>
  <dcterms:modified xsi:type="dcterms:W3CDTF">2025-06-17T15:07:10Z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